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25"/>
  </p:notesMasterIdLst>
  <p:sldIdLst>
    <p:sldId id="256" r:id="rId2"/>
    <p:sldId id="314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3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37" autoAdjust="0"/>
  </p:normalViewPr>
  <p:slideViewPr>
    <p:cSldViewPr snapToGrid="0" snapToObjects="1">
      <p:cViewPr varScale="1">
        <p:scale>
          <a:sx n="54" d="100"/>
          <a:sy n="54" d="100"/>
        </p:scale>
        <p:origin x="-105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2537259" y="3244334"/>
            <a:ext cx="4069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07 - FR 3 - Les </a:t>
            </a:r>
            <a:r>
              <a:rPr lang="fr-FR" dirty="0" err="1"/>
              <a:t>éléments</a:t>
            </a:r>
            <a:r>
              <a:rPr lang="fr-FR" dirty="0"/>
              <a:t> d'une maison</a:t>
            </a:r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Instructions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5088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752600"/>
            <a:ext cx="7577138" cy="3124200"/>
          </a:xfrm>
        </p:spPr>
        <p:txBody>
          <a:bodyPr/>
          <a:lstStyle/>
          <a:p>
            <a:r>
              <a:rPr lang="fr-FR">
                <a:latin typeface="Gill Sans MT" charset="0"/>
              </a:rPr>
              <a:t>Je vais vous montrer</a:t>
            </a:r>
            <a:r>
              <a:rPr lang="fr-FR" baseline="30000">
                <a:latin typeface="Gill Sans MT" charset="0"/>
              </a:rPr>
              <a:t>1</a:t>
            </a:r>
            <a:r>
              <a:rPr lang="fr-FR">
                <a:latin typeface="Gill Sans MT" charset="0"/>
              </a:rPr>
              <a:t> un SUJET et un VERBE.</a:t>
            </a:r>
          </a:p>
          <a:p>
            <a:r>
              <a:rPr lang="fr-FR">
                <a:latin typeface="Gill Sans MT" charset="0"/>
              </a:rPr>
              <a:t>Utilisez les mots pour créer la phrase</a:t>
            </a:r>
            <a:r>
              <a:rPr lang="fr-FR" baseline="30000">
                <a:latin typeface="Gill Sans MT" charset="0"/>
              </a:rPr>
              <a:t>2</a:t>
            </a:r>
            <a:r>
              <a:rPr lang="fr-FR">
                <a:latin typeface="Gill Sans MT" charset="0"/>
              </a:rPr>
              <a:t> au passé composé.</a:t>
            </a:r>
          </a:p>
        </p:txBody>
      </p:sp>
      <p:sp>
        <p:nvSpPr>
          <p:cNvPr id="250884" name="Text Box 4"/>
          <p:cNvSpPr txBox="1">
            <a:spLocks noChangeArrowheads="1"/>
          </p:cNvSpPr>
          <p:nvPr/>
        </p:nvSpPr>
        <p:spPr bwMode="auto">
          <a:xfrm>
            <a:off x="685800" y="5316538"/>
            <a:ext cx="3276600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baseline="30000"/>
              <a:t>1</a:t>
            </a:r>
            <a:r>
              <a:rPr lang="fr-FR"/>
              <a:t>show</a:t>
            </a:r>
          </a:p>
          <a:p>
            <a:pPr eaLnBrk="1" hangingPunct="1">
              <a:spcBef>
                <a:spcPct val="50000"/>
              </a:spcBef>
            </a:pPr>
            <a:r>
              <a:rPr lang="fr-FR" baseline="30000"/>
              <a:t>2</a:t>
            </a:r>
            <a:r>
              <a:rPr lang="fr-FR"/>
              <a:t>sentence</a:t>
            </a:r>
            <a:endParaRPr lang="fr-FR" baseline="30000"/>
          </a:p>
        </p:txBody>
      </p:sp>
    </p:spTree>
    <p:extLst>
      <p:ext uri="{BB962C8B-B14F-4D97-AF65-F5344CB8AC3E}">
        <p14:creationId xmlns:p14="http://schemas.microsoft.com/office/powerpoint/2010/main" val="1529708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0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0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0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0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Instructions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6726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752600"/>
            <a:ext cx="7577138" cy="3124200"/>
          </a:xfrm>
        </p:spPr>
        <p:txBody>
          <a:bodyPr/>
          <a:lstStyle/>
          <a:p>
            <a:r>
              <a:rPr lang="en-US">
                <a:latin typeface="Gill Sans MT" charset="0"/>
              </a:rPr>
              <a:t>Vous comprenez?</a:t>
            </a:r>
          </a:p>
          <a:p>
            <a:r>
              <a:rPr lang="en-US">
                <a:latin typeface="Gill Sans MT" charset="0"/>
              </a:rPr>
              <a:t>Allons-y!</a:t>
            </a:r>
          </a:p>
        </p:txBody>
      </p:sp>
    </p:spTree>
    <p:extLst>
      <p:ext uri="{BB962C8B-B14F-4D97-AF65-F5344CB8AC3E}">
        <p14:creationId xmlns:p14="http://schemas.microsoft.com/office/powerpoint/2010/main" val="453664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7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7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#1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lnSpcReduction="1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>
                <a:latin typeface="Gill Sans MT" charset="0"/>
              </a:rPr>
              <a:t>Tu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 smtClean="0">
                <a:latin typeface="Gill Sans MT" charset="0"/>
              </a:rPr>
              <a:t>rang</a:t>
            </a:r>
            <a:r>
              <a:rPr lang="en-US" sz="8200" dirty="0" err="1" smtClean="0">
                <a:latin typeface="Gill Sans MT" charset="0"/>
              </a:rPr>
              <a:t>é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7200" b="1" i="1" dirty="0" err="1">
                <a:latin typeface="Gill Sans MT" charset="0"/>
              </a:rPr>
              <a:t>Tu</a:t>
            </a:r>
            <a:r>
              <a:rPr lang="en-US" sz="7200" b="1" i="1" dirty="0">
                <a:latin typeface="Gill Sans MT" charset="0"/>
              </a:rPr>
              <a:t> as </a:t>
            </a:r>
            <a:r>
              <a:rPr lang="en-US" sz="7200" b="1" i="1" dirty="0" err="1" smtClean="0">
                <a:latin typeface="Gill Sans MT" charset="0"/>
              </a:rPr>
              <a:t>rang</a:t>
            </a:r>
            <a:r>
              <a:rPr lang="en-US" sz="7200" b="1" i="1" dirty="0" err="1" smtClean="0">
                <a:latin typeface="Gill Sans MT" charset="0"/>
              </a:rPr>
              <a:t>é</a:t>
            </a:r>
            <a:r>
              <a:rPr lang="en-US" sz="7200" b="1" i="1" dirty="0" smtClean="0">
                <a:latin typeface="Gill Sans MT" charset="0"/>
              </a:rPr>
              <a:t> </a:t>
            </a:r>
            <a:r>
              <a:rPr lang="en-US" sz="7200" b="1" i="1" dirty="0" smtClean="0">
                <a:latin typeface="Gill Sans MT" charset="0"/>
              </a:rPr>
              <a:t>ta </a:t>
            </a:r>
            <a:r>
              <a:rPr lang="en-US" sz="7200" b="1" i="1" dirty="0" err="1" smtClean="0">
                <a:latin typeface="Gill Sans MT" charset="0"/>
              </a:rPr>
              <a:t>chambre</a:t>
            </a:r>
            <a:r>
              <a:rPr lang="en-US" sz="7200" b="1" i="1" dirty="0" smtClean="0">
                <a:latin typeface="Gill Sans MT" charset="0"/>
              </a:rPr>
              <a:t>.</a:t>
            </a:r>
            <a:endParaRPr lang="en-US" sz="7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985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#2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92500" lnSpcReduction="10000"/>
          </a:bodyPr>
          <a:lstStyle/>
          <a:p>
            <a:pPr algn="ctr">
              <a:buFont typeface="Wingdings" charset="0"/>
              <a:buNone/>
            </a:pPr>
            <a:r>
              <a:rPr lang="en-US" sz="7500" dirty="0" err="1">
                <a:latin typeface="Gill Sans MT" charset="0"/>
              </a:rPr>
              <a:t>Vous</a:t>
            </a:r>
            <a:endParaRPr lang="en-US" sz="7500" dirty="0">
              <a:latin typeface="Gill Sans MT" charset="0"/>
            </a:endParaRPr>
          </a:p>
          <a:p>
            <a:pPr algn="ctr">
              <a:buFont typeface="Wingdings" charset="0"/>
              <a:buNone/>
            </a:pPr>
            <a:r>
              <a:rPr lang="en-US" sz="7500" dirty="0" err="1">
                <a:latin typeface="Gill Sans MT" charset="0"/>
              </a:rPr>
              <a:t>finir</a:t>
            </a:r>
            <a:endParaRPr lang="en-US" sz="7500" dirty="0">
              <a:latin typeface="Gill Sans MT" charset="0"/>
            </a:endParaRPr>
          </a:p>
          <a:p>
            <a:pPr algn="ctr">
              <a:buFont typeface="Wingdings" charset="0"/>
              <a:buNone/>
            </a:pPr>
            <a:r>
              <a:rPr lang="en-US" sz="7500" b="1" i="1" dirty="0" err="1">
                <a:latin typeface="Gill Sans MT" charset="0"/>
              </a:rPr>
              <a:t>Vous</a:t>
            </a:r>
            <a:r>
              <a:rPr lang="en-US" sz="7500" b="1" i="1" dirty="0">
                <a:latin typeface="Gill Sans MT" charset="0"/>
              </a:rPr>
              <a:t> </a:t>
            </a:r>
            <a:r>
              <a:rPr lang="en-US" sz="7500" b="1" i="1" dirty="0" err="1">
                <a:latin typeface="Gill Sans MT" charset="0"/>
              </a:rPr>
              <a:t>avez</a:t>
            </a:r>
            <a:r>
              <a:rPr lang="en-US" sz="7500" b="1" i="1" dirty="0">
                <a:latin typeface="Gill Sans MT" charset="0"/>
              </a:rPr>
              <a:t> </a:t>
            </a:r>
            <a:r>
              <a:rPr lang="en-US" sz="7500" b="1" i="1" dirty="0" err="1" smtClean="0">
                <a:latin typeface="Gill Sans MT" charset="0"/>
              </a:rPr>
              <a:t>fini</a:t>
            </a:r>
            <a:r>
              <a:rPr lang="en-US" sz="7500" b="1" i="1" dirty="0" smtClean="0">
                <a:latin typeface="Gill Sans MT" charset="0"/>
              </a:rPr>
              <a:t> </a:t>
            </a:r>
            <a:r>
              <a:rPr lang="en-US" sz="7500" i="1" dirty="0" smtClean="0">
                <a:latin typeface="Gill Sans MT" charset="0"/>
              </a:rPr>
              <a:t>de </a:t>
            </a:r>
            <a:r>
              <a:rPr lang="en-US" sz="7500" i="1" dirty="0" err="1" smtClean="0">
                <a:latin typeface="Gill Sans MT" charset="0"/>
              </a:rPr>
              <a:t>nettoyer</a:t>
            </a:r>
            <a:r>
              <a:rPr lang="en-US" sz="7500" i="1" dirty="0" smtClean="0">
                <a:latin typeface="Gill Sans MT" charset="0"/>
              </a:rPr>
              <a:t> la cuisine.</a:t>
            </a:r>
            <a:endParaRPr lang="en-US" sz="7500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645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#3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85000" lnSpcReduction="1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>
                <a:latin typeface="Gill Sans MT" charset="0"/>
              </a:rPr>
              <a:t>Elles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>
                <a:latin typeface="Gill Sans MT" charset="0"/>
              </a:rPr>
              <a:t>lire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b="1" i="1" dirty="0" err="1">
                <a:latin typeface="Gill Sans MT" charset="0"/>
              </a:rPr>
              <a:t>Elles</a:t>
            </a:r>
            <a:r>
              <a:rPr lang="en-US" sz="8200" b="1" i="1" dirty="0">
                <a:latin typeface="Gill Sans MT" charset="0"/>
              </a:rPr>
              <a:t> </a:t>
            </a:r>
            <a:r>
              <a:rPr lang="en-US" sz="8200" b="1" i="1" dirty="0" err="1">
                <a:latin typeface="Gill Sans MT" charset="0"/>
              </a:rPr>
              <a:t>ont</a:t>
            </a:r>
            <a:r>
              <a:rPr lang="en-US" sz="8200" b="1" i="1" dirty="0">
                <a:latin typeface="Gill Sans MT" charset="0"/>
              </a:rPr>
              <a:t> </a:t>
            </a:r>
            <a:r>
              <a:rPr lang="en-US" sz="8200" b="1" i="1" dirty="0" err="1" smtClean="0">
                <a:latin typeface="Gill Sans MT" charset="0"/>
              </a:rPr>
              <a:t>lu</a:t>
            </a:r>
            <a:r>
              <a:rPr lang="en-US" sz="8200" b="1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leurs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livres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à</a:t>
            </a:r>
            <a:r>
              <a:rPr lang="en-US" sz="8200" i="1" dirty="0" smtClean="0">
                <a:latin typeface="Gill Sans MT" charset="0"/>
              </a:rPr>
              <a:t> la </a:t>
            </a:r>
            <a:r>
              <a:rPr lang="en-US" sz="8200" i="1" dirty="0" err="1" smtClean="0">
                <a:latin typeface="Gill Sans MT" charset="0"/>
              </a:rPr>
              <a:t>salle</a:t>
            </a:r>
            <a:r>
              <a:rPr lang="en-US" sz="8200" i="1" dirty="0" smtClean="0">
                <a:latin typeface="Gill Sans MT" charset="0"/>
              </a:rPr>
              <a:t> de </a:t>
            </a:r>
            <a:r>
              <a:rPr lang="en-US" sz="8200" i="1" dirty="0" err="1" smtClean="0">
                <a:latin typeface="Gill Sans MT" charset="0"/>
              </a:rPr>
              <a:t>séjour</a:t>
            </a:r>
            <a:r>
              <a:rPr lang="en-US" sz="8200" i="1" dirty="0" smtClean="0">
                <a:latin typeface="Gill Sans MT" charset="0"/>
              </a:rPr>
              <a:t>.</a:t>
            </a:r>
            <a:endParaRPr lang="en-US" sz="8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270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3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#4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85000" lnSpcReduction="1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>
                <a:latin typeface="Gill Sans MT" charset="0"/>
              </a:rPr>
              <a:t>On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>
                <a:latin typeface="Gill Sans MT" charset="0"/>
              </a:rPr>
              <a:t>prendre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b="1" i="1" dirty="0">
                <a:latin typeface="Gill Sans MT" charset="0"/>
              </a:rPr>
              <a:t>On a </a:t>
            </a:r>
            <a:r>
              <a:rPr lang="en-US" sz="8200" b="1" i="1" dirty="0" err="1" smtClean="0">
                <a:latin typeface="Gill Sans MT" charset="0"/>
              </a:rPr>
              <a:t>pris</a:t>
            </a:r>
            <a:r>
              <a:rPr lang="en-US" sz="8200" b="1" i="1" dirty="0" smtClean="0">
                <a:latin typeface="Gill Sans MT" charset="0"/>
              </a:rPr>
              <a:t> </a:t>
            </a:r>
            <a:r>
              <a:rPr lang="en-US" sz="8200" i="1" dirty="0" smtClean="0">
                <a:latin typeface="Gill Sans MT" charset="0"/>
              </a:rPr>
              <a:t>le </a:t>
            </a:r>
            <a:r>
              <a:rPr lang="en-US" sz="8200" i="1" dirty="0" err="1" smtClean="0">
                <a:latin typeface="Gill Sans MT" charset="0"/>
              </a:rPr>
              <a:t>d</a:t>
            </a:r>
            <a:r>
              <a:rPr lang="en-US" sz="8200" i="1" dirty="0" err="1" smtClean="0">
                <a:latin typeface="Gill Sans MT" charset="0"/>
              </a:rPr>
              <a:t>îner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dans</a:t>
            </a:r>
            <a:r>
              <a:rPr lang="en-US" sz="8200" i="1" dirty="0" smtClean="0">
                <a:latin typeface="Gill Sans MT" charset="0"/>
              </a:rPr>
              <a:t> la </a:t>
            </a:r>
            <a:r>
              <a:rPr lang="en-US" sz="8200" i="1" dirty="0" err="1" smtClean="0">
                <a:latin typeface="Gill Sans MT" charset="0"/>
              </a:rPr>
              <a:t>salle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à</a:t>
            </a:r>
            <a:r>
              <a:rPr lang="en-US" sz="8200" i="1" dirty="0" smtClean="0">
                <a:latin typeface="Gill Sans MT" charset="0"/>
              </a:rPr>
              <a:t> manger.</a:t>
            </a:r>
            <a:endParaRPr lang="en-US" sz="8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785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#5</a:t>
            </a:r>
          </a:p>
        </p:txBody>
      </p:sp>
      <p:sp>
        <p:nvSpPr>
          <p:cNvPr id="246787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92500" lnSpcReduction="1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>
                <a:latin typeface="Gill Sans MT" charset="0"/>
              </a:rPr>
              <a:t>Je/J</a:t>
            </a:r>
            <a:r>
              <a:rPr lang="ja-JP" altLang="en-US" sz="8200" dirty="0">
                <a:latin typeface="Gill Sans MT" charset="0"/>
              </a:rPr>
              <a:t>’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>
                <a:latin typeface="Gill Sans MT" charset="0"/>
              </a:rPr>
              <a:t>voir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b="1" i="1" dirty="0">
                <a:latin typeface="Gill Sans MT" charset="0"/>
              </a:rPr>
              <a:t>J</a:t>
            </a:r>
            <a:r>
              <a:rPr lang="ja-JP" altLang="en-US" sz="8200" b="1" i="1" dirty="0">
                <a:latin typeface="Gill Sans MT" charset="0"/>
              </a:rPr>
              <a:t>’</a:t>
            </a:r>
            <a:r>
              <a:rPr lang="en-US" sz="8200" b="1" i="1" dirty="0" err="1">
                <a:latin typeface="Gill Sans MT" charset="0"/>
              </a:rPr>
              <a:t>ai</a:t>
            </a:r>
            <a:r>
              <a:rPr lang="en-US" sz="8200" b="1" i="1" dirty="0">
                <a:latin typeface="Gill Sans MT" charset="0"/>
              </a:rPr>
              <a:t> </a:t>
            </a:r>
            <a:r>
              <a:rPr lang="en-US" sz="8200" b="1" i="1" dirty="0" smtClean="0">
                <a:latin typeface="Gill Sans MT" charset="0"/>
              </a:rPr>
              <a:t>vu </a:t>
            </a:r>
            <a:r>
              <a:rPr lang="en-US" sz="8200" i="1" dirty="0" smtClean="0">
                <a:latin typeface="Gill Sans MT" charset="0"/>
              </a:rPr>
              <a:t>ta nouvelle </a:t>
            </a:r>
            <a:r>
              <a:rPr lang="en-US" sz="8200" i="1" dirty="0" err="1" smtClean="0">
                <a:latin typeface="Gill Sans MT" charset="0"/>
              </a:rPr>
              <a:t>maison</a:t>
            </a:r>
            <a:r>
              <a:rPr lang="en-US" sz="8200" i="1" dirty="0" smtClean="0">
                <a:latin typeface="Gill Sans MT" charset="0"/>
              </a:rPr>
              <a:t>.</a:t>
            </a:r>
            <a:endParaRPr lang="en-US" sz="8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126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#6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idx="1"/>
          </p:nvPr>
        </p:nvSpPr>
        <p:spPr>
          <a:xfrm>
            <a:off x="0" y="1752600"/>
            <a:ext cx="9144000" cy="4267200"/>
          </a:xfrm>
        </p:spPr>
        <p:txBody>
          <a:bodyPr anchor="ctr" anchorCtr="1">
            <a:normAutofit fontScale="92500" lnSpcReduction="20000"/>
          </a:bodyPr>
          <a:lstStyle/>
          <a:p>
            <a:pPr algn="ctr">
              <a:buFont typeface="Wingdings" charset="0"/>
              <a:buNone/>
            </a:pPr>
            <a:r>
              <a:rPr lang="en-US" sz="7500" dirty="0">
                <a:latin typeface="Gill Sans MT" charset="0"/>
              </a:rPr>
              <a:t>Nous</a:t>
            </a:r>
          </a:p>
          <a:p>
            <a:pPr algn="ctr">
              <a:buFont typeface="Wingdings" charset="0"/>
              <a:buNone/>
            </a:pPr>
            <a:r>
              <a:rPr lang="en-US" sz="7500" dirty="0" err="1">
                <a:latin typeface="Gill Sans MT" charset="0"/>
              </a:rPr>
              <a:t>recevoir</a:t>
            </a:r>
            <a:endParaRPr lang="en-US" sz="7500" dirty="0">
              <a:latin typeface="Gill Sans MT" charset="0"/>
            </a:endParaRPr>
          </a:p>
          <a:p>
            <a:pPr algn="ctr">
              <a:buFont typeface="Wingdings" charset="0"/>
              <a:buNone/>
            </a:pPr>
            <a:r>
              <a:rPr lang="en-US" sz="7500" b="1" i="1" dirty="0">
                <a:latin typeface="Gill Sans MT" charset="0"/>
              </a:rPr>
              <a:t>Nous </a:t>
            </a:r>
            <a:r>
              <a:rPr lang="en-US" sz="7500" b="1" i="1" dirty="0" err="1">
                <a:latin typeface="Gill Sans MT" charset="0"/>
              </a:rPr>
              <a:t>avons</a:t>
            </a:r>
            <a:r>
              <a:rPr lang="en-US" sz="7500" b="1" i="1" dirty="0">
                <a:latin typeface="Gill Sans MT" charset="0"/>
              </a:rPr>
              <a:t> </a:t>
            </a:r>
            <a:r>
              <a:rPr lang="en-US" sz="7500" b="1" i="1" dirty="0" err="1" smtClean="0">
                <a:latin typeface="Gill Sans MT" charset="0"/>
              </a:rPr>
              <a:t>reçu</a:t>
            </a:r>
            <a:r>
              <a:rPr lang="en-US" sz="7500" b="1" i="1" dirty="0" smtClean="0">
                <a:latin typeface="Gill Sans MT" charset="0"/>
              </a:rPr>
              <a:t> </a:t>
            </a:r>
            <a:r>
              <a:rPr lang="en-US" sz="7500" i="1" dirty="0" smtClean="0">
                <a:latin typeface="Gill Sans MT" charset="0"/>
              </a:rPr>
              <a:t>des </a:t>
            </a:r>
            <a:r>
              <a:rPr lang="en-US" sz="7500" i="1" dirty="0" err="1" smtClean="0">
                <a:latin typeface="Gill Sans MT" charset="0"/>
              </a:rPr>
              <a:t>invit</a:t>
            </a:r>
            <a:r>
              <a:rPr lang="en-US" sz="7500" i="1" dirty="0" err="1" smtClean="0">
                <a:latin typeface="Gill Sans MT" charset="0"/>
              </a:rPr>
              <a:t>és</a:t>
            </a:r>
            <a:r>
              <a:rPr lang="en-US" sz="7500" i="1" dirty="0" smtClean="0">
                <a:latin typeface="Gill Sans MT" charset="0"/>
              </a:rPr>
              <a:t> </a:t>
            </a:r>
            <a:r>
              <a:rPr lang="en-US" sz="7500" i="1" dirty="0" err="1" smtClean="0">
                <a:latin typeface="Gill Sans MT" charset="0"/>
              </a:rPr>
              <a:t>dans</a:t>
            </a:r>
            <a:r>
              <a:rPr lang="en-US" sz="7500" i="1" dirty="0" smtClean="0">
                <a:latin typeface="Gill Sans MT" charset="0"/>
              </a:rPr>
              <a:t> le salon.</a:t>
            </a:r>
            <a:r>
              <a:rPr lang="en-US" sz="7500" b="1" i="1" dirty="0" smtClean="0">
                <a:latin typeface="Gill Sans MT" charset="0"/>
              </a:rPr>
              <a:t> </a:t>
            </a:r>
            <a:endParaRPr lang="en-US" sz="75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2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#7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92500" lnSpcReduction="1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>
                <a:latin typeface="Gill Sans MT" charset="0"/>
              </a:rPr>
              <a:t>Il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>
                <a:latin typeface="Gill Sans MT" charset="0"/>
              </a:rPr>
              <a:t>perdre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b="1" i="1" dirty="0">
                <a:latin typeface="Gill Sans MT" charset="0"/>
              </a:rPr>
              <a:t>Il a </a:t>
            </a:r>
            <a:r>
              <a:rPr lang="en-US" sz="8200" b="1" i="1" dirty="0" err="1" smtClean="0">
                <a:latin typeface="Gill Sans MT" charset="0"/>
              </a:rPr>
              <a:t>perdu</a:t>
            </a:r>
            <a:r>
              <a:rPr lang="en-US" sz="8200" b="1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ses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cl</a:t>
            </a:r>
            <a:r>
              <a:rPr lang="en-US" sz="8200" i="1" dirty="0" err="1" smtClean="0">
                <a:latin typeface="Gill Sans MT" charset="0"/>
              </a:rPr>
              <a:t>és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dans</a:t>
            </a:r>
            <a:r>
              <a:rPr lang="en-US" sz="8200" i="1" dirty="0" smtClean="0">
                <a:latin typeface="Gill Sans MT" charset="0"/>
              </a:rPr>
              <a:t> le garage</a:t>
            </a:r>
            <a:r>
              <a:rPr lang="en-US" sz="8200" i="1" dirty="0" smtClean="0">
                <a:latin typeface="Gill Sans MT" charset="0"/>
              </a:rPr>
              <a:t>.</a:t>
            </a:r>
            <a:endParaRPr lang="en-US" sz="8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342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#8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92500" lnSpcReduction="1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>
                <a:latin typeface="Gill Sans MT" charset="0"/>
              </a:rPr>
              <a:t>Elle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>
                <a:latin typeface="Gill Sans MT" charset="0"/>
              </a:rPr>
              <a:t>faire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b="1" i="1" dirty="0">
                <a:latin typeface="Gill Sans MT" charset="0"/>
              </a:rPr>
              <a:t>Elle a </a:t>
            </a:r>
            <a:r>
              <a:rPr lang="en-US" sz="8200" b="1" i="1" dirty="0" smtClean="0">
                <a:latin typeface="Gill Sans MT" charset="0"/>
              </a:rPr>
              <a:t>fait </a:t>
            </a:r>
            <a:r>
              <a:rPr lang="en-US" sz="8200" i="1" dirty="0" err="1" smtClean="0">
                <a:latin typeface="Gill Sans MT" charset="0"/>
              </a:rPr>
              <a:t>ses</a:t>
            </a:r>
            <a:r>
              <a:rPr lang="en-US" sz="8200" i="1" dirty="0" smtClean="0">
                <a:latin typeface="Gill Sans MT" charset="0"/>
              </a:rPr>
              <a:t> devoirs </a:t>
            </a:r>
            <a:r>
              <a:rPr lang="en-US" sz="8200" i="1" dirty="0" err="1" smtClean="0">
                <a:latin typeface="Gill Sans MT" charset="0"/>
              </a:rPr>
              <a:t>dans</a:t>
            </a:r>
            <a:r>
              <a:rPr lang="en-US" sz="8200" i="1" dirty="0" smtClean="0">
                <a:latin typeface="Gill Sans MT" charset="0"/>
              </a:rPr>
              <a:t> la cuisine.</a:t>
            </a:r>
            <a:endParaRPr lang="en-US" sz="8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96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Instructions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416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FR">
                <a:latin typeface="Gill Sans MT" charset="0"/>
              </a:rPr>
              <a:t>Prenez des ciseaux.</a:t>
            </a:r>
          </a:p>
          <a:p>
            <a:endParaRPr lang="fr-FR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662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#9</a:t>
            </a:r>
          </a:p>
        </p:txBody>
      </p:sp>
      <p:sp>
        <p:nvSpPr>
          <p:cNvPr id="269315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92500" lnSpcReduction="1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>
                <a:latin typeface="Gill Sans MT" charset="0"/>
              </a:rPr>
              <a:t>Ils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>
                <a:latin typeface="Gill Sans MT" charset="0"/>
              </a:rPr>
              <a:t>être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b="1" i="1" dirty="0" err="1">
                <a:latin typeface="Gill Sans MT" charset="0"/>
              </a:rPr>
              <a:t>Ils</a:t>
            </a:r>
            <a:r>
              <a:rPr lang="en-US" sz="8200" b="1" i="1" dirty="0">
                <a:latin typeface="Gill Sans MT" charset="0"/>
              </a:rPr>
              <a:t> </a:t>
            </a:r>
            <a:r>
              <a:rPr lang="en-US" sz="8200" b="1" i="1" dirty="0" err="1">
                <a:latin typeface="Gill Sans MT" charset="0"/>
              </a:rPr>
              <a:t>ont</a:t>
            </a:r>
            <a:r>
              <a:rPr lang="en-US" sz="8200" b="1" i="1" dirty="0">
                <a:latin typeface="Gill Sans MT" charset="0"/>
              </a:rPr>
              <a:t> </a:t>
            </a:r>
            <a:r>
              <a:rPr lang="en-US" sz="8200" b="1" i="1" dirty="0" err="1" smtClean="0">
                <a:latin typeface="Gill Sans MT" charset="0"/>
              </a:rPr>
              <a:t>été</a:t>
            </a:r>
            <a:r>
              <a:rPr lang="en-US" sz="8200" b="1" i="1" dirty="0" smtClean="0">
                <a:latin typeface="Gill Sans MT" charset="0"/>
              </a:rPr>
              <a:t> </a:t>
            </a:r>
            <a:r>
              <a:rPr lang="en-US" sz="8200" i="1" dirty="0" smtClean="0">
                <a:latin typeface="Gill Sans MT" charset="0"/>
              </a:rPr>
              <a:t>content de la nouvelle </a:t>
            </a:r>
            <a:r>
              <a:rPr lang="en-US" sz="8200" i="1" dirty="0" err="1" smtClean="0">
                <a:latin typeface="Gill Sans MT" charset="0"/>
              </a:rPr>
              <a:t>maison</a:t>
            </a:r>
            <a:r>
              <a:rPr lang="en-US" sz="8200" i="1" dirty="0" smtClean="0">
                <a:latin typeface="Gill Sans MT" charset="0"/>
              </a:rPr>
              <a:t>.</a:t>
            </a:r>
            <a:endParaRPr lang="en-US" sz="8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167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9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#10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85000" lnSpcReduction="1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>
                <a:latin typeface="Gill Sans MT" charset="0"/>
              </a:rPr>
              <a:t>Tu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>
                <a:latin typeface="Gill Sans MT" charset="0"/>
              </a:rPr>
              <a:t>boire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b="1" i="1" dirty="0" err="1">
                <a:latin typeface="Gill Sans MT" charset="0"/>
              </a:rPr>
              <a:t>Tu</a:t>
            </a:r>
            <a:r>
              <a:rPr lang="en-US" sz="8200" b="1" i="1" dirty="0">
                <a:latin typeface="Gill Sans MT" charset="0"/>
              </a:rPr>
              <a:t> as </a:t>
            </a:r>
            <a:r>
              <a:rPr lang="en-US" sz="8200" b="1" i="1" dirty="0" err="1" smtClean="0">
                <a:latin typeface="Gill Sans MT" charset="0"/>
              </a:rPr>
              <a:t>bu</a:t>
            </a:r>
            <a:r>
              <a:rPr lang="en-US" sz="8200" b="1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une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limonade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dans</a:t>
            </a:r>
            <a:r>
              <a:rPr lang="en-US" sz="8200" i="1" dirty="0" smtClean="0">
                <a:latin typeface="Gill Sans MT" charset="0"/>
              </a:rPr>
              <a:t> le </a:t>
            </a:r>
            <a:r>
              <a:rPr lang="en-US" sz="8200" i="1" dirty="0" err="1" smtClean="0">
                <a:latin typeface="Gill Sans MT" charset="0"/>
              </a:rPr>
              <a:t>jardin</a:t>
            </a:r>
            <a:r>
              <a:rPr lang="en-US" sz="8200" i="1" dirty="0" smtClean="0">
                <a:latin typeface="Gill Sans MT" charset="0"/>
              </a:rPr>
              <a:t>.</a:t>
            </a:r>
            <a:endParaRPr lang="en-US" sz="8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571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#11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92500" lnSpcReduction="1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>
                <a:latin typeface="Gill Sans MT" charset="0"/>
              </a:rPr>
              <a:t>Il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>
                <a:latin typeface="Gill Sans MT" charset="0"/>
              </a:rPr>
              <a:t>avoir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b="1" i="1" dirty="0">
                <a:latin typeface="Gill Sans MT" charset="0"/>
              </a:rPr>
              <a:t>Il a </a:t>
            </a:r>
            <a:r>
              <a:rPr lang="en-US" sz="8200" b="1" i="1" dirty="0" err="1" smtClean="0">
                <a:latin typeface="Gill Sans MT" charset="0"/>
              </a:rPr>
              <a:t>eu</a:t>
            </a:r>
            <a:r>
              <a:rPr lang="en-US" sz="8200" b="1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froid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dans</a:t>
            </a:r>
            <a:r>
              <a:rPr lang="en-US" sz="8200" i="1" dirty="0" smtClean="0">
                <a:latin typeface="Gill Sans MT" charset="0"/>
              </a:rPr>
              <a:t> la cave.</a:t>
            </a:r>
            <a:endParaRPr lang="en-US" sz="8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936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#12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752600"/>
            <a:ext cx="8915400" cy="4267200"/>
          </a:xfrm>
        </p:spPr>
        <p:txBody>
          <a:bodyPr anchor="ctr" anchorCtr="1">
            <a:normAutofit fontScale="77500" lnSpcReduction="20000"/>
          </a:bodyPr>
          <a:lstStyle/>
          <a:p>
            <a:pPr algn="ctr">
              <a:buFont typeface="Wingdings" charset="0"/>
              <a:buNone/>
            </a:pPr>
            <a:r>
              <a:rPr lang="en-US" sz="7500" dirty="0">
                <a:latin typeface="Gill Sans MT" charset="0"/>
              </a:rPr>
              <a:t>Nous</a:t>
            </a:r>
          </a:p>
          <a:p>
            <a:pPr algn="ctr">
              <a:buFont typeface="Wingdings" charset="0"/>
              <a:buNone/>
            </a:pPr>
            <a:r>
              <a:rPr lang="en-US" sz="7500" dirty="0" err="1">
                <a:latin typeface="Gill Sans MT" charset="0"/>
              </a:rPr>
              <a:t>prendre</a:t>
            </a:r>
            <a:endParaRPr lang="en-US" sz="7500" dirty="0">
              <a:latin typeface="Gill Sans MT" charset="0"/>
            </a:endParaRPr>
          </a:p>
          <a:p>
            <a:pPr algn="ctr">
              <a:buFont typeface="Wingdings" charset="0"/>
              <a:buNone/>
            </a:pPr>
            <a:r>
              <a:rPr lang="en-US" sz="7500" b="1" i="1" dirty="0">
                <a:latin typeface="Gill Sans MT" charset="0"/>
              </a:rPr>
              <a:t>Nous </a:t>
            </a:r>
            <a:r>
              <a:rPr lang="en-US" sz="7500" b="1" i="1" dirty="0" err="1">
                <a:latin typeface="Gill Sans MT" charset="0"/>
              </a:rPr>
              <a:t>avons</a:t>
            </a:r>
            <a:r>
              <a:rPr lang="en-US" sz="7500" b="1" i="1" dirty="0">
                <a:latin typeface="Gill Sans MT" charset="0"/>
              </a:rPr>
              <a:t> </a:t>
            </a:r>
            <a:r>
              <a:rPr lang="en-US" sz="7500" b="1" i="1" dirty="0" err="1" smtClean="0">
                <a:latin typeface="Gill Sans MT" charset="0"/>
              </a:rPr>
              <a:t>pris</a:t>
            </a:r>
            <a:r>
              <a:rPr lang="en-US" sz="7500" b="1" i="1" dirty="0" smtClean="0">
                <a:latin typeface="Gill Sans MT" charset="0"/>
              </a:rPr>
              <a:t> </a:t>
            </a:r>
            <a:r>
              <a:rPr lang="en-US" sz="7500" i="1" dirty="0" smtClean="0">
                <a:latin typeface="Gill Sans MT" charset="0"/>
              </a:rPr>
              <a:t>le dessert </a:t>
            </a:r>
            <a:r>
              <a:rPr lang="en-US" sz="7500" i="1" dirty="0" err="1" smtClean="0">
                <a:latin typeface="Gill Sans MT" charset="0"/>
              </a:rPr>
              <a:t>dan</a:t>
            </a:r>
            <a:r>
              <a:rPr lang="en-US" sz="7500" i="1" dirty="0" err="1" smtClean="0">
                <a:latin typeface="Gill Sans MT" charset="0"/>
              </a:rPr>
              <a:t>s</a:t>
            </a:r>
            <a:r>
              <a:rPr lang="en-US" sz="7500" i="1" dirty="0" smtClean="0">
                <a:latin typeface="Gill Sans MT" charset="0"/>
              </a:rPr>
              <a:t> la </a:t>
            </a:r>
            <a:r>
              <a:rPr lang="en-US" sz="7500" i="1" dirty="0" err="1" smtClean="0">
                <a:latin typeface="Gill Sans MT" charset="0"/>
              </a:rPr>
              <a:t>salle</a:t>
            </a:r>
            <a:r>
              <a:rPr lang="en-US" sz="7500" i="1" dirty="0" smtClean="0">
                <a:latin typeface="Gill Sans MT" charset="0"/>
              </a:rPr>
              <a:t> de </a:t>
            </a:r>
            <a:r>
              <a:rPr lang="en-US" sz="7500" i="1" dirty="0" err="1" smtClean="0">
                <a:latin typeface="Gill Sans MT" charset="0"/>
              </a:rPr>
              <a:t>s</a:t>
            </a:r>
            <a:r>
              <a:rPr lang="en-US" sz="7500" i="1" dirty="0" err="1" smtClean="0">
                <a:latin typeface="Gill Sans MT" charset="0"/>
              </a:rPr>
              <a:t>éjour</a:t>
            </a:r>
            <a:r>
              <a:rPr lang="en-US" sz="7500" i="1" dirty="0" smtClean="0">
                <a:latin typeface="Gill Sans MT" charset="0"/>
              </a:rPr>
              <a:t>.</a:t>
            </a:r>
            <a:endParaRPr lang="en-US" sz="75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797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2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2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2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8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Instructions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61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FR">
                <a:latin typeface="Gill Sans MT" charset="0"/>
              </a:rPr>
              <a:t>Prenez une feuille:</a:t>
            </a:r>
          </a:p>
          <a:p>
            <a:pPr algn="ctr">
              <a:buFont typeface="Wingdings" charset="0"/>
              <a:buNone/>
            </a:pPr>
            <a:r>
              <a:rPr lang="fr-FR" sz="10800" b="1">
                <a:solidFill>
                  <a:srgbClr val="FF99CC"/>
                </a:solidFill>
                <a:latin typeface="Gill Sans MT" charset="0"/>
              </a:rPr>
              <a:t>ROSE</a:t>
            </a:r>
          </a:p>
          <a:p>
            <a:endParaRPr lang="fr-FR" sz="2400" b="1">
              <a:latin typeface="Gill Sans MT" charset="0"/>
            </a:endParaRPr>
          </a:p>
          <a:p>
            <a:r>
              <a:rPr lang="fr-FR">
                <a:latin typeface="Gill Sans MT" charset="0"/>
              </a:rPr>
              <a:t>La feuille rose a </a:t>
            </a:r>
            <a:r>
              <a:rPr lang="fr-FR" b="1">
                <a:latin typeface="Gill Sans MT" charset="0"/>
              </a:rPr>
              <a:t>LES SUJETS</a:t>
            </a:r>
            <a:r>
              <a:rPr lang="fr-FR">
                <a:latin typeface="Gill Sans MT" charset="0"/>
              </a:rPr>
              <a:t>.</a:t>
            </a:r>
          </a:p>
          <a:p>
            <a:r>
              <a:rPr lang="fr-FR">
                <a:latin typeface="Gill Sans MT" charset="0"/>
              </a:rPr>
              <a:t>Découpez les sujets.</a:t>
            </a:r>
          </a:p>
        </p:txBody>
      </p:sp>
    </p:spTree>
    <p:extLst>
      <p:ext uri="{BB962C8B-B14F-4D97-AF65-F5344CB8AC3E}">
        <p14:creationId xmlns:p14="http://schemas.microsoft.com/office/powerpoint/2010/main" val="2290796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1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1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1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1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1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1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Instructions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62147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1752600"/>
            <a:ext cx="7848600" cy="4267200"/>
          </a:xfrm>
        </p:spPr>
        <p:txBody>
          <a:bodyPr/>
          <a:lstStyle/>
          <a:p>
            <a:r>
              <a:rPr lang="fr-FR" sz="2600">
                <a:latin typeface="Gill Sans MT" charset="0"/>
              </a:rPr>
              <a:t>Placez les sujets dans une liste à gauche:</a:t>
            </a:r>
          </a:p>
          <a:p>
            <a:endParaRPr lang="fr-FR" sz="900">
              <a:latin typeface="Gill Sans MT" charset="0"/>
            </a:endParaRPr>
          </a:p>
          <a:p>
            <a:r>
              <a:rPr lang="fr-FR" sz="2000">
                <a:latin typeface="Gill Sans MT" charset="0"/>
              </a:rPr>
              <a:t>J’</a:t>
            </a:r>
          </a:p>
          <a:p>
            <a:r>
              <a:rPr lang="fr-FR" sz="2000">
                <a:latin typeface="Gill Sans MT" charset="0"/>
              </a:rPr>
              <a:t>Tu</a:t>
            </a:r>
          </a:p>
          <a:p>
            <a:r>
              <a:rPr lang="fr-FR" sz="2000">
                <a:latin typeface="Gill Sans MT" charset="0"/>
              </a:rPr>
              <a:t>Il</a:t>
            </a:r>
          </a:p>
          <a:p>
            <a:r>
              <a:rPr lang="fr-FR" sz="2000">
                <a:latin typeface="Gill Sans MT" charset="0"/>
              </a:rPr>
              <a:t>Elle</a:t>
            </a:r>
          </a:p>
          <a:p>
            <a:r>
              <a:rPr lang="fr-FR" sz="2000">
                <a:latin typeface="Gill Sans MT" charset="0"/>
              </a:rPr>
              <a:t>On</a:t>
            </a:r>
          </a:p>
          <a:p>
            <a:r>
              <a:rPr lang="fr-FR" sz="2000">
                <a:latin typeface="Gill Sans MT" charset="0"/>
              </a:rPr>
              <a:t>Nous</a:t>
            </a:r>
          </a:p>
          <a:p>
            <a:r>
              <a:rPr lang="fr-FR" sz="2000">
                <a:latin typeface="Gill Sans MT" charset="0"/>
              </a:rPr>
              <a:t>Vous</a:t>
            </a:r>
          </a:p>
          <a:p>
            <a:r>
              <a:rPr lang="fr-FR" sz="2000">
                <a:latin typeface="Gill Sans MT" charset="0"/>
              </a:rPr>
              <a:t>Ils</a:t>
            </a:r>
          </a:p>
          <a:p>
            <a:r>
              <a:rPr lang="fr-FR" sz="2000">
                <a:latin typeface="Gill Sans MT" charset="0"/>
              </a:rPr>
              <a:t>Elles</a:t>
            </a:r>
          </a:p>
        </p:txBody>
      </p:sp>
    </p:spTree>
    <p:extLst>
      <p:ext uri="{BB962C8B-B14F-4D97-AF65-F5344CB8AC3E}">
        <p14:creationId xmlns:p14="http://schemas.microsoft.com/office/powerpoint/2010/main" val="3102877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2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2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2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2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2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2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2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2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2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2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2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2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2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2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2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2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Instructions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63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FR">
                <a:latin typeface="Gill Sans MT" charset="0"/>
              </a:rPr>
              <a:t>Prenez une feuille: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fr-FR" sz="10800" b="1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BLANCHE</a:t>
            </a:r>
          </a:p>
          <a:p>
            <a:pPr>
              <a:lnSpc>
                <a:spcPct val="90000"/>
              </a:lnSpc>
            </a:pPr>
            <a:endParaRPr lang="fr-FR" sz="2400" b="1">
              <a:latin typeface="Gill Sans MT" charset="0"/>
            </a:endParaRPr>
          </a:p>
          <a:p>
            <a:pPr>
              <a:lnSpc>
                <a:spcPct val="90000"/>
              </a:lnSpc>
            </a:pPr>
            <a:r>
              <a:rPr lang="fr-FR">
                <a:latin typeface="Gill Sans MT" charset="0"/>
              </a:rPr>
              <a:t>La feuille blanche a </a:t>
            </a:r>
            <a:r>
              <a:rPr lang="fr-FR" b="1">
                <a:latin typeface="Gill Sans MT" charset="0"/>
              </a:rPr>
              <a:t>LE VERBE </a:t>
            </a:r>
            <a:r>
              <a:rPr lang="fr-FR" b="1" i="1" u="sng">
                <a:latin typeface="Gill Sans MT" charset="0"/>
              </a:rPr>
              <a:t>AVOIR</a:t>
            </a:r>
            <a:r>
              <a:rPr lang="fr-FR">
                <a:latin typeface="Gill Sans MT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fr-FR">
                <a:latin typeface="Gill Sans MT" charset="0"/>
              </a:rPr>
              <a:t>Découpez les verbes.</a:t>
            </a:r>
          </a:p>
        </p:txBody>
      </p:sp>
    </p:spTree>
    <p:extLst>
      <p:ext uri="{BB962C8B-B14F-4D97-AF65-F5344CB8AC3E}">
        <p14:creationId xmlns:p14="http://schemas.microsoft.com/office/powerpoint/2010/main" val="3799369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3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3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3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3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3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3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Instructions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6419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752600"/>
            <a:ext cx="8153400" cy="4267200"/>
          </a:xfrm>
        </p:spPr>
        <p:txBody>
          <a:bodyPr/>
          <a:lstStyle/>
          <a:p>
            <a:r>
              <a:rPr lang="fr-FR">
                <a:latin typeface="Gill Sans MT" charset="0"/>
              </a:rPr>
              <a:t>Placez les verbes dans une liste au centre:</a:t>
            </a:r>
          </a:p>
          <a:p>
            <a:endParaRPr lang="fr-FR" sz="1000">
              <a:latin typeface="Gill Sans MT" charset="0"/>
            </a:endParaRPr>
          </a:p>
          <a:p>
            <a:pPr algn="ctr"/>
            <a:r>
              <a:rPr lang="fr-FR" sz="2800">
                <a:latin typeface="Gill Sans MT" charset="0"/>
              </a:rPr>
              <a:t>ai</a:t>
            </a:r>
          </a:p>
          <a:p>
            <a:pPr algn="ctr"/>
            <a:r>
              <a:rPr lang="fr-FR" sz="2800">
                <a:latin typeface="Gill Sans MT" charset="0"/>
              </a:rPr>
              <a:t>as</a:t>
            </a:r>
          </a:p>
          <a:p>
            <a:pPr algn="ctr"/>
            <a:r>
              <a:rPr lang="fr-FR" sz="2800">
                <a:latin typeface="Gill Sans MT" charset="0"/>
              </a:rPr>
              <a:t>a</a:t>
            </a:r>
          </a:p>
          <a:p>
            <a:pPr algn="ctr"/>
            <a:r>
              <a:rPr lang="fr-FR" sz="2800">
                <a:latin typeface="Gill Sans MT" charset="0"/>
              </a:rPr>
              <a:t>avons</a:t>
            </a:r>
          </a:p>
          <a:p>
            <a:pPr algn="ctr"/>
            <a:r>
              <a:rPr lang="fr-FR" sz="2800">
                <a:latin typeface="Gill Sans MT" charset="0"/>
              </a:rPr>
              <a:t>avez</a:t>
            </a:r>
          </a:p>
          <a:p>
            <a:pPr algn="ctr"/>
            <a:r>
              <a:rPr lang="fr-FR" sz="2800">
                <a:latin typeface="Gill Sans MT" charset="0"/>
              </a:rPr>
              <a:t>ont</a:t>
            </a:r>
          </a:p>
        </p:txBody>
      </p:sp>
    </p:spTree>
    <p:extLst>
      <p:ext uri="{BB962C8B-B14F-4D97-AF65-F5344CB8AC3E}">
        <p14:creationId xmlns:p14="http://schemas.microsoft.com/office/powerpoint/2010/main" val="338192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4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4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4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4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4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4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4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4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4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4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4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4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4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4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Instructions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65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FR">
                <a:latin typeface="Gill Sans MT" charset="0"/>
              </a:rPr>
              <a:t>Prenez une feuille: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fr-FR" sz="10800" b="1">
                <a:solidFill>
                  <a:srgbClr val="0000FF"/>
                </a:solidFill>
                <a:latin typeface="Gill Sans MT" charset="0"/>
              </a:rPr>
              <a:t>BLEUE</a:t>
            </a:r>
          </a:p>
          <a:p>
            <a:pPr>
              <a:lnSpc>
                <a:spcPct val="90000"/>
              </a:lnSpc>
            </a:pPr>
            <a:endParaRPr lang="fr-FR" sz="2400" b="1">
              <a:latin typeface="Gill Sans MT" charset="0"/>
            </a:endParaRPr>
          </a:p>
          <a:p>
            <a:pPr>
              <a:lnSpc>
                <a:spcPct val="90000"/>
              </a:lnSpc>
            </a:pPr>
            <a:r>
              <a:rPr lang="fr-FR">
                <a:latin typeface="Gill Sans MT" charset="0"/>
              </a:rPr>
              <a:t>La feuille bleue a </a:t>
            </a:r>
            <a:r>
              <a:rPr lang="fr-FR" b="1">
                <a:latin typeface="Gill Sans MT" charset="0"/>
              </a:rPr>
              <a:t>LES PARTICIPES PASSÉS</a:t>
            </a:r>
            <a:r>
              <a:rPr lang="fr-FR">
                <a:latin typeface="Gill Sans MT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fr-FR">
                <a:latin typeface="Gill Sans MT" charset="0"/>
              </a:rPr>
              <a:t>Découpez les participes passés.</a:t>
            </a:r>
          </a:p>
        </p:txBody>
      </p:sp>
    </p:spTree>
    <p:extLst>
      <p:ext uri="{BB962C8B-B14F-4D97-AF65-F5344CB8AC3E}">
        <p14:creationId xmlns:p14="http://schemas.microsoft.com/office/powerpoint/2010/main" val="3508214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5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5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5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5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5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5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5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5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Instructions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66243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752600"/>
            <a:ext cx="7772400" cy="4267200"/>
          </a:xfrm>
        </p:spPr>
        <p:txBody>
          <a:bodyPr/>
          <a:lstStyle/>
          <a:p>
            <a:r>
              <a:rPr lang="fr-FR" dirty="0">
                <a:latin typeface="Gill Sans MT" charset="0"/>
              </a:rPr>
              <a:t>Placez les participes passés dans une liste à gauche:</a:t>
            </a:r>
          </a:p>
          <a:p>
            <a:endParaRPr lang="fr-FR" sz="1000" dirty="0">
              <a:latin typeface="Gill Sans MT" charset="0"/>
            </a:endParaRPr>
          </a:p>
          <a:p>
            <a:pPr algn="r"/>
            <a:r>
              <a:rPr lang="fr-FR" sz="2000" dirty="0" smtClean="0">
                <a:latin typeface="Gill Sans MT" charset="0"/>
              </a:rPr>
              <a:t>rang</a:t>
            </a:r>
            <a:r>
              <a:rPr lang="fr-FR" sz="2000" dirty="0" smtClean="0">
                <a:latin typeface="Gill Sans MT" charset="0"/>
              </a:rPr>
              <a:t>é</a:t>
            </a:r>
            <a:endParaRPr lang="fr-FR" sz="2000" dirty="0">
              <a:latin typeface="Gill Sans MT" charset="0"/>
            </a:endParaRPr>
          </a:p>
          <a:p>
            <a:pPr algn="r"/>
            <a:r>
              <a:rPr lang="fr-FR" sz="2000" dirty="0">
                <a:latin typeface="Gill Sans MT" charset="0"/>
              </a:rPr>
              <a:t>perdu</a:t>
            </a:r>
          </a:p>
          <a:p>
            <a:pPr algn="r"/>
            <a:r>
              <a:rPr lang="fr-FR" sz="2000" dirty="0">
                <a:latin typeface="Gill Sans MT" charset="0"/>
              </a:rPr>
              <a:t>fini</a:t>
            </a:r>
          </a:p>
          <a:p>
            <a:pPr algn="r"/>
            <a:r>
              <a:rPr lang="fr-FR" sz="2000" dirty="0">
                <a:latin typeface="Gill Sans MT" charset="0"/>
              </a:rPr>
              <a:t>été</a:t>
            </a:r>
          </a:p>
          <a:p>
            <a:pPr algn="r"/>
            <a:r>
              <a:rPr lang="fr-FR" sz="2000" dirty="0">
                <a:latin typeface="Gill Sans MT" charset="0"/>
              </a:rPr>
              <a:t>fait</a:t>
            </a:r>
          </a:p>
          <a:p>
            <a:pPr algn="r"/>
            <a:r>
              <a:rPr lang="fr-FR" sz="2000" dirty="0">
                <a:latin typeface="Gill Sans MT" charset="0"/>
              </a:rPr>
              <a:t>eu</a:t>
            </a:r>
          </a:p>
          <a:p>
            <a:pPr algn="r"/>
            <a:r>
              <a:rPr lang="fr-FR" sz="2000" dirty="0">
                <a:latin typeface="Gill Sans MT" charset="0"/>
              </a:rPr>
              <a:t>reçu</a:t>
            </a:r>
          </a:p>
          <a:p>
            <a:pPr algn="r"/>
            <a:r>
              <a:rPr lang="fr-FR" sz="2000" dirty="0">
                <a:latin typeface="Gill Sans MT" charset="0"/>
              </a:rPr>
              <a:t>pris</a:t>
            </a:r>
          </a:p>
        </p:txBody>
      </p:sp>
    </p:spTree>
    <p:extLst>
      <p:ext uri="{BB962C8B-B14F-4D97-AF65-F5344CB8AC3E}">
        <p14:creationId xmlns:p14="http://schemas.microsoft.com/office/powerpoint/2010/main" val="3482548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6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6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6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6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Instructions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68291" name="Rectangle 3"/>
          <p:cNvSpPr>
            <a:spLocks noGrp="1" noChangeArrowheads="1"/>
          </p:cNvSpPr>
          <p:nvPr>
            <p:ph idx="1"/>
          </p:nvPr>
        </p:nvSpPr>
        <p:spPr>
          <a:xfrm>
            <a:off x="566738" y="1752600"/>
            <a:ext cx="8272462" cy="4267200"/>
          </a:xfrm>
        </p:spPr>
        <p:txBody>
          <a:bodyPr/>
          <a:lstStyle/>
          <a:p>
            <a:r>
              <a:rPr lang="fr-FR">
                <a:latin typeface="Gill Sans MT" charset="0"/>
              </a:rPr>
              <a:t>*Les participes passés irréguliers</a:t>
            </a:r>
          </a:p>
          <a:p>
            <a:endParaRPr lang="fr-FR" sz="1000">
              <a:latin typeface="Gill Sans MT" charset="0"/>
            </a:endParaRPr>
          </a:p>
          <a:p>
            <a:endParaRPr lang="fr-FR" sz="1000">
              <a:latin typeface="Gill Sans MT" charset="0"/>
            </a:endParaRPr>
          </a:p>
          <a:p>
            <a:endParaRPr lang="fr-FR" sz="1000">
              <a:latin typeface="Gill Sans MT" charset="0"/>
            </a:endParaRPr>
          </a:p>
          <a:p>
            <a:pPr algn="ctr">
              <a:buFont typeface="Wingdings" charset="0"/>
              <a:buNone/>
            </a:pPr>
            <a:r>
              <a:rPr lang="fr-FR" b="1">
                <a:latin typeface="Gill Sans MT" charset="0"/>
              </a:rPr>
              <a:t>f</a:t>
            </a:r>
            <a:r>
              <a:rPr lang="fr-FR">
                <a:latin typeface="Gill Sans MT" charset="0"/>
              </a:rPr>
              <a:t>ait =</a:t>
            </a:r>
          </a:p>
          <a:p>
            <a:pPr algn="ctr">
              <a:buFont typeface="Wingdings" charset="0"/>
              <a:buNone/>
            </a:pPr>
            <a:r>
              <a:rPr lang="fr-FR" b="1">
                <a:latin typeface="Gill Sans MT" charset="0"/>
              </a:rPr>
              <a:t>p</a:t>
            </a:r>
            <a:r>
              <a:rPr lang="fr-FR">
                <a:latin typeface="Gill Sans MT" charset="0"/>
              </a:rPr>
              <a:t>ris =</a:t>
            </a:r>
          </a:p>
          <a:p>
            <a:pPr algn="ctr">
              <a:buFont typeface="Wingdings" charset="0"/>
              <a:buNone/>
            </a:pPr>
            <a:r>
              <a:rPr lang="fr-FR" b="1">
                <a:latin typeface="Gill Sans MT" charset="0"/>
              </a:rPr>
              <a:t>b</a:t>
            </a:r>
            <a:r>
              <a:rPr lang="fr-FR">
                <a:latin typeface="Gill Sans MT" charset="0"/>
              </a:rPr>
              <a:t>u =</a:t>
            </a:r>
          </a:p>
          <a:p>
            <a:pPr algn="ctr">
              <a:buFont typeface="Wingdings" charset="0"/>
              <a:buNone/>
            </a:pPr>
            <a:r>
              <a:rPr lang="fr-FR" b="1">
                <a:latin typeface="Gill Sans MT" charset="0"/>
              </a:rPr>
              <a:t>l</a:t>
            </a:r>
            <a:r>
              <a:rPr lang="fr-FR">
                <a:latin typeface="Gill Sans MT" charset="0"/>
              </a:rPr>
              <a:t>u =</a:t>
            </a:r>
          </a:p>
          <a:p>
            <a:pPr algn="ctr">
              <a:buFont typeface="Wingdings" charset="0"/>
              <a:buNone/>
            </a:pPr>
            <a:r>
              <a:rPr lang="fr-FR" b="1">
                <a:latin typeface="Gill Sans MT" charset="0"/>
              </a:rPr>
              <a:t>v</a:t>
            </a:r>
            <a:r>
              <a:rPr lang="fr-FR">
                <a:latin typeface="Gill Sans MT" charset="0"/>
              </a:rPr>
              <a:t>u =</a:t>
            </a:r>
          </a:p>
        </p:txBody>
      </p:sp>
      <p:sp>
        <p:nvSpPr>
          <p:cNvPr id="268292" name="Text Box 4"/>
          <p:cNvSpPr txBox="1">
            <a:spLocks noChangeArrowheads="1"/>
          </p:cNvSpPr>
          <p:nvPr/>
        </p:nvSpPr>
        <p:spPr bwMode="auto">
          <a:xfrm>
            <a:off x="5486400" y="2849563"/>
            <a:ext cx="1981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3200" b="1"/>
              <a:t>f</a:t>
            </a:r>
            <a:r>
              <a:rPr lang="fr-FR" sz="3200"/>
              <a:t>aire</a:t>
            </a:r>
          </a:p>
        </p:txBody>
      </p:sp>
      <p:sp>
        <p:nvSpPr>
          <p:cNvPr id="268293" name="Text Box 5"/>
          <p:cNvSpPr txBox="1">
            <a:spLocks noChangeArrowheads="1"/>
          </p:cNvSpPr>
          <p:nvPr/>
        </p:nvSpPr>
        <p:spPr bwMode="auto">
          <a:xfrm>
            <a:off x="5486400" y="3429000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3200" b="1"/>
              <a:t>p</a:t>
            </a:r>
            <a:r>
              <a:rPr lang="fr-FR" sz="3200"/>
              <a:t>rendre</a:t>
            </a:r>
          </a:p>
        </p:txBody>
      </p:sp>
      <p:sp>
        <p:nvSpPr>
          <p:cNvPr id="268294" name="Text Box 6"/>
          <p:cNvSpPr txBox="1">
            <a:spLocks noChangeArrowheads="1"/>
          </p:cNvSpPr>
          <p:nvPr/>
        </p:nvSpPr>
        <p:spPr bwMode="auto">
          <a:xfrm>
            <a:off x="5486400" y="4038600"/>
            <a:ext cx="3124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3200" b="1"/>
              <a:t>b</a:t>
            </a:r>
            <a:r>
              <a:rPr lang="fr-FR" sz="3200"/>
              <a:t>oire</a:t>
            </a:r>
            <a:r>
              <a:rPr lang="fr-FR"/>
              <a:t> (to drink)</a:t>
            </a:r>
            <a:endParaRPr lang="fr-FR" sz="3200"/>
          </a:p>
        </p:txBody>
      </p:sp>
      <p:sp>
        <p:nvSpPr>
          <p:cNvPr id="268295" name="Text Box 7"/>
          <p:cNvSpPr txBox="1">
            <a:spLocks noChangeArrowheads="1"/>
          </p:cNvSpPr>
          <p:nvPr/>
        </p:nvSpPr>
        <p:spPr bwMode="auto">
          <a:xfrm>
            <a:off x="5486400" y="4602163"/>
            <a:ext cx="2895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3200" b="1"/>
              <a:t>l</a:t>
            </a:r>
            <a:r>
              <a:rPr lang="fr-FR" sz="3200"/>
              <a:t>ire </a:t>
            </a:r>
            <a:r>
              <a:rPr lang="fr-FR"/>
              <a:t>(to read)</a:t>
            </a:r>
          </a:p>
        </p:txBody>
      </p:sp>
      <p:sp>
        <p:nvSpPr>
          <p:cNvPr id="268296" name="Text Box 8"/>
          <p:cNvSpPr txBox="1">
            <a:spLocks noChangeArrowheads="1"/>
          </p:cNvSpPr>
          <p:nvPr/>
        </p:nvSpPr>
        <p:spPr bwMode="auto">
          <a:xfrm>
            <a:off x="5486400" y="5181600"/>
            <a:ext cx="2590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3200" b="1"/>
              <a:t>v</a:t>
            </a:r>
            <a:r>
              <a:rPr lang="fr-FR" sz="3200"/>
              <a:t>oir </a:t>
            </a:r>
            <a:r>
              <a:rPr lang="fr-FR"/>
              <a:t>(to see)</a:t>
            </a:r>
          </a:p>
        </p:txBody>
      </p:sp>
    </p:spTree>
    <p:extLst>
      <p:ext uri="{BB962C8B-B14F-4D97-AF65-F5344CB8AC3E}">
        <p14:creationId xmlns:p14="http://schemas.microsoft.com/office/powerpoint/2010/main" val="3042599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8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8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8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8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8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8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8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8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8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8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8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8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8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8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8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8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8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8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1" grpId="0" build="p"/>
      <p:bldP spid="268292" grpId="0"/>
      <p:bldP spid="268293" grpId="0"/>
      <p:bldP spid="268294" grpId="0"/>
      <p:bldP spid="268295" grpId="0"/>
      <p:bldP spid="26829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307</TotalTime>
  <Words>355</Words>
  <Application>Microsoft Macintosh PowerPoint</Application>
  <PresentationFormat>On-screen Show (4:3)</PresentationFormat>
  <Paragraphs>127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Civic</vt:lpstr>
      <vt:lpstr>Français 3 – Unité 1 Bienvenue chez toi!</vt:lpstr>
      <vt:lpstr>Instructions</vt:lpstr>
      <vt:lpstr>Instructions</vt:lpstr>
      <vt:lpstr>Instructions</vt:lpstr>
      <vt:lpstr>Instructions</vt:lpstr>
      <vt:lpstr>Instructions</vt:lpstr>
      <vt:lpstr>Instructions</vt:lpstr>
      <vt:lpstr>Instructions</vt:lpstr>
      <vt:lpstr>Instructions</vt:lpstr>
      <vt:lpstr>Instructions</vt:lpstr>
      <vt:lpstr>Instructions</vt:lpstr>
      <vt:lpstr>#1</vt:lpstr>
      <vt:lpstr>#2</vt:lpstr>
      <vt:lpstr>#3</vt:lpstr>
      <vt:lpstr>#4</vt:lpstr>
      <vt:lpstr>#5</vt:lpstr>
      <vt:lpstr>#6</vt:lpstr>
      <vt:lpstr>#7</vt:lpstr>
      <vt:lpstr>#8</vt:lpstr>
      <vt:lpstr>#9</vt:lpstr>
      <vt:lpstr>#10</vt:lpstr>
      <vt:lpstr>#11</vt:lpstr>
      <vt:lpstr>#12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29</cp:revision>
  <dcterms:created xsi:type="dcterms:W3CDTF">2013-10-03T23:30:28Z</dcterms:created>
  <dcterms:modified xsi:type="dcterms:W3CDTF">2013-10-29T16:32:21Z</dcterms:modified>
</cp:coreProperties>
</file>